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67" r:id="rId5"/>
    <p:sldId id="268" r:id="rId6"/>
    <p:sldId id="269" r:id="rId7"/>
    <p:sldId id="270" r:id="rId8"/>
    <p:sldId id="271" r:id="rId9"/>
    <p:sldId id="272" r:id="rId10"/>
    <p:sldId id="278" r:id="rId11"/>
    <p:sldId id="279" r:id="rId12"/>
    <p:sldId id="275" r:id="rId13"/>
    <p:sldId id="276" r:id="rId14"/>
    <p:sldId id="280" r:id="rId15"/>
    <p:sldId id="284" r:id="rId16"/>
    <p:sldId id="281" r:id="rId17"/>
    <p:sldId id="282" r:id="rId18"/>
    <p:sldId id="28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B7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32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26C164D-DD88-475D-A10F-9A0F2ADE98E5}" type="datetimeFigureOut">
              <a:rPr lang="en-US" smtClean="0"/>
              <a:t>1/10/2013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FC78207-DE4A-4043-8E50-6D01288F644F}"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26C164D-DD88-475D-A10F-9A0F2ADE98E5}" type="datetimeFigureOut">
              <a:rPr lang="en-US" smtClean="0"/>
              <a:t>1/10/2013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FC78207-DE4A-4043-8E50-6D01288F644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26C164D-DD88-475D-A10F-9A0F2ADE98E5}" type="datetimeFigureOut">
              <a:rPr lang="en-US" smtClean="0"/>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78207-DE4A-4043-8E50-6D01288F644F}"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26C164D-DD88-475D-A10F-9A0F2ADE98E5}" type="datetimeFigureOut">
              <a:rPr lang="en-US" smtClean="0"/>
              <a:t>1/10/2013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78207-DE4A-4043-8E50-6D01288F644F}"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6C164D-DD88-475D-A10F-9A0F2ADE98E5}" type="datetimeFigureOut">
              <a:rPr lang="en-US" smtClean="0"/>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C164D-DD88-475D-A10F-9A0F2ADE98E5}" type="datetimeFigureOut">
              <a:rPr lang="en-US" smtClean="0"/>
              <a:t>1/10/2013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6C164D-DD88-475D-A10F-9A0F2ADE98E5}" type="datetimeFigureOut">
              <a:rPr lang="en-US" smtClean="0"/>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78207-DE4A-4043-8E50-6D01288F644F}"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6C164D-DD88-475D-A10F-9A0F2ADE98E5}" type="datetimeFigureOut">
              <a:rPr lang="en-US" smtClean="0"/>
              <a:t>1/10/2013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FC78207-DE4A-4043-8E50-6D01288F644F}"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26C164D-DD88-475D-A10F-9A0F2ADE98E5}" type="datetimeFigureOut">
              <a:rPr lang="en-US" smtClean="0"/>
              <a:t>1/10/2013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FC78207-DE4A-4043-8E50-6D01288F64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5400" dirty="0" smtClean="0">
                <a:latin typeface="Calibri" pitchFamily="34" charset="0"/>
              </a:rPr>
              <a:t>Covalent </a:t>
            </a:r>
            <a:r>
              <a:rPr lang="en-US" sz="5400" dirty="0" smtClean="0">
                <a:latin typeface="Calibri" pitchFamily="34" charset="0"/>
              </a:rPr>
              <a:t>bonding</a:t>
            </a:r>
            <a:endParaRPr lang="en-US" sz="5400" dirty="0">
              <a:latin typeface="Calibri" pitchFamily="34" charset="0"/>
            </a:endParaRPr>
          </a:p>
        </p:txBody>
      </p:sp>
      <p:sp>
        <p:nvSpPr>
          <p:cNvPr id="2" name="Title 1"/>
          <p:cNvSpPr>
            <a:spLocks noGrp="1"/>
          </p:cNvSpPr>
          <p:nvPr>
            <p:ph type="ctrTitle"/>
          </p:nvPr>
        </p:nvSpPr>
        <p:spPr/>
        <p:txBody>
          <a:bodyPr/>
          <a:lstStyle/>
          <a:p>
            <a:r>
              <a:rPr lang="en-US" dirty="0" smtClean="0">
                <a:latin typeface="Calibri" pitchFamily="34" charset="0"/>
              </a:rPr>
              <a:t>Chapter 8</a:t>
            </a:r>
            <a:endParaRPr lang="en-US" dirty="0">
              <a:latin typeface="Calibri" pitchFamily="34" charset="0"/>
            </a:endParaRPr>
          </a:p>
        </p:txBody>
      </p:sp>
    </p:spTree>
    <p:extLst>
      <p:ext uri="{BB962C8B-B14F-4D97-AF65-F5344CB8AC3E}">
        <p14:creationId xmlns:p14="http://schemas.microsoft.com/office/powerpoint/2010/main" val="767656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idx="4294967295"/>
          </p:nvPr>
        </p:nvSpPr>
        <p:spPr/>
        <p:txBody>
          <a:bodyPr/>
          <a:lstStyle/>
          <a:p>
            <a:r>
              <a:rPr lang="en-US" smtClean="0"/>
              <a:t>Resonance Structures</a:t>
            </a:r>
          </a:p>
        </p:txBody>
      </p:sp>
      <p:sp>
        <p:nvSpPr>
          <p:cNvPr id="34819" name="Rectangle 3"/>
          <p:cNvSpPr>
            <a:spLocks noGrp="1"/>
          </p:cNvSpPr>
          <p:nvPr>
            <p:ph type="body" sz="half" idx="4294967295"/>
          </p:nvPr>
        </p:nvSpPr>
        <p:spPr>
          <a:xfrm>
            <a:off x="533400" y="1828800"/>
            <a:ext cx="7924800" cy="1219200"/>
          </a:xfrm>
        </p:spPr>
        <p:txBody>
          <a:bodyPr/>
          <a:lstStyle/>
          <a:p>
            <a:pPr>
              <a:buFont typeface="Wingdings 3" pitchFamily="18" charset="2"/>
              <a:buNone/>
            </a:pPr>
            <a:r>
              <a:rPr lang="en-US" sz="2800" dirty="0">
                <a:latin typeface="Calibri" pitchFamily="34" charset="0"/>
              </a:rPr>
              <a:t> </a:t>
            </a:r>
            <a:r>
              <a:rPr lang="en-US" sz="2800" dirty="0" smtClean="0">
                <a:latin typeface="Calibri" pitchFamily="34" charset="0"/>
              </a:rPr>
              <a:t>  </a:t>
            </a:r>
            <a:r>
              <a:rPr lang="en-US" sz="2800" dirty="0" smtClean="0">
                <a:latin typeface="Calibri" pitchFamily="34" charset="0"/>
              </a:rPr>
              <a:t>A </a:t>
            </a:r>
            <a:r>
              <a:rPr lang="en-US" sz="2800" dirty="0" smtClean="0">
                <a:latin typeface="Calibri" pitchFamily="34" charset="0"/>
              </a:rPr>
              <a:t>condition when more than one valid Lewis structure can be written for a molecule or ion.</a:t>
            </a:r>
          </a:p>
        </p:txBody>
      </p:sp>
      <p:pic>
        <p:nvPicPr>
          <p:cNvPr id="34821" name="Picture 5"/>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457200" y="3048000"/>
            <a:ext cx="8229600" cy="1611313"/>
          </a:xfrm>
        </p:spPr>
      </p:pic>
    </p:spTree>
    <p:extLst>
      <p:ext uri="{BB962C8B-B14F-4D97-AF65-F5344CB8AC3E}">
        <p14:creationId xmlns:p14="http://schemas.microsoft.com/office/powerpoint/2010/main" val="3388467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idx="4294967295"/>
          </p:nvPr>
        </p:nvSpPr>
        <p:spPr>
          <a:xfrm>
            <a:off x="914400" y="274638"/>
            <a:ext cx="7772400" cy="868362"/>
          </a:xfrm>
        </p:spPr>
        <p:txBody>
          <a:bodyPr/>
          <a:lstStyle/>
          <a:p>
            <a:r>
              <a:rPr lang="en-US" dirty="0" smtClean="0"/>
              <a:t>Exceptions to the Octet Rule</a:t>
            </a:r>
          </a:p>
        </p:txBody>
      </p:sp>
      <p:sp>
        <p:nvSpPr>
          <p:cNvPr id="32771" name="Rectangle 3"/>
          <p:cNvSpPr>
            <a:spLocks noGrp="1"/>
          </p:cNvSpPr>
          <p:nvPr>
            <p:ph type="body" sz="half" idx="4294967295"/>
          </p:nvPr>
        </p:nvSpPr>
        <p:spPr>
          <a:xfrm>
            <a:off x="457200" y="1219200"/>
            <a:ext cx="7696200" cy="4910138"/>
          </a:xfrm>
        </p:spPr>
        <p:txBody>
          <a:bodyPr/>
          <a:lstStyle/>
          <a:p>
            <a:pPr>
              <a:lnSpc>
                <a:spcPct val="90000"/>
              </a:lnSpc>
            </a:pPr>
            <a:r>
              <a:rPr lang="en-US" sz="2000" dirty="0" smtClean="0">
                <a:latin typeface="Calibri" pitchFamily="34" charset="0"/>
              </a:rPr>
              <a:t>Too few electrons surrounding the central atom (ex: BH</a:t>
            </a:r>
            <a:r>
              <a:rPr lang="en-US" sz="2000" baseline="-25000" dirty="0" smtClean="0">
                <a:latin typeface="Calibri" pitchFamily="34" charset="0"/>
              </a:rPr>
              <a:t>3</a:t>
            </a:r>
            <a:r>
              <a:rPr lang="en-US" sz="2000" dirty="0" smtClean="0">
                <a:latin typeface="Calibri" pitchFamily="34" charset="0"/>
              </a:rPr>
              <a:t>)</a:t>
            </a:r>
          </a:p>
          <a:p>
            <a:pPr>
              <a:lnSpc>
                <a:spcPct val="90000"/>
              </a:lnSpc>
              <a:buFont typeface="Wingdings 3" pitchFamily="18" charset="2"/>
              <a:buNone/>
            </a:pPr>
            <a:r>
              <a:rPr lang="en-US" sz="2000" dirty="0" smtClean="0">
                <a:latin typeface="Calibri" pitchFamily="34" charset="0"/>
              </a:rPr>
              <a:t>	</a:t>
            </a:r>
            <a:r>
              <a:rPr lang="en-US" sz="1800" dirty="0" smtClean="0">
                <a:latin typeface="Calibri" pitchFamily="34" charset="0"/>
              </a:rPr>
              <a:t>Boron will not have a full octet, only 6 electrons.  It can only achieve a full octet when another atom shares an entire pair of electrons with it </a:t>
            </a:r>
            <a:r>
              <a:rPr lang="en-US" sz="1800" dirty="0" smtClean="0">
                <a:solidFill>
                  <a:srgbClr val="5C87AA"/>
                </a:solidFill>
                <a:latin typeface="Calibri" pitchFamily="34" charset="0"/>
              </a:rPr>
              <a:t>(Coordinate covalent bonding)</a:t>
            </a:r>
          </a:p>
          <a:p>
            <a:pPr>
              <a:lnSpc>
                <a:spcPct val="90000"/>
              </a:lnSpc>
              <a:buFont typeface="Wingdings 3" pitchFamily="18" charset="2"/>
              <a:buNone/>
            </a:pPr>
            <a:endParaRPr lang="en-US" sz="1800" dirty="0" smtClean="0"/>
          </a:p>
          <a:p>
            <a:pPr>
              <a:lnSpc>
                <a:spcPct val="90000"/>
              </a:lnSpc>
              <a:buFont typeface="Wingdings 3" pitchFamily="18" charset="2"/>
              <a:buNone/>
            </a:pPr>
            <a:endParaRPr lang="en-US" sz="1800" dirty="0" smtClean="0"/>
          </a:p>
          <a:p>
            <a:pPr>
              <a:lnSpc>
                <a:spcPct val="90000"/>
              </a:lnSpc>
              <a:buFont typeface="Wingdings 3" pitchFamily="18" charset="2"/>
              <a:buNone/>
            </a:pPr>
            <a:endParaRPr lang="en-US" sz="1800" dirty="0" smtClean="0"/>
          </a:p>
          <a:p>
            <a:pPr>
              <a:lnSpc>
                <a:spcPct val="90000"/>
              </a:lnSpc>
              <a:buFont typeface="Wingdings 3" pitchFamily="18" charset="2"/>
              <a:buNone/>
            </a:pPr>
            <a:endParaRPr lang="en-US" sz="1800" dirty="0" smtClean="0"/>
          </a:p>
          <a:p>
            <a:pPr>
              <a:lnSpc>
                <a:spcPct val="90000"/>
              </a:lnSpc>
            </a:pPr>
            <a:r>
              <a:rPr lang="en-US" sz="2000" dirty="0" smtClean="0"/>
              <a:t>Too many electrons surrounding the central atom (ex: PCl</a:t>
            </a:r>
            <a:r>
              <a:rPr lang="en-US" sz="2000" baseline="-25000" dirty="0" smtClean="0"/>
              <a:t>5</a:t>
            </a:r>
            <a:r>
              <a:rPr lang="en-US" sz="2000" dirty="0" smtClean="0"/>
              <a:t>)</a:t>
            </a:r>
          </a:p>
          <a:p>
            <a:pPr>
              <a:lnSpc>
                <a:spcPct val="90000"/>
              </a:lnSpc>
            </a:pPr>
            <a:endParaRPr lang="en-US" sz="2000" dirty="0" smtClean="0"/>
          </a:p>
          <a:p>
            <a:pPr>
              <a:lnSpc>
                <a:spcPct val="90000"/>
              </a:lnSpc>
            </a:pPr>
            <a:endParaRPr lang="en-US" sz="2000" dirty="0" smtClean="0"/>
          </a:p>
          <a:p>
            <a:pPr>
              <a:lnSpc>
                <a:spcPct val="90000"/>
              </a:lnSpc>
            </a:pPr>
            <a:endParaRPr lang="en-US" sz="2000" dirty="0" smtClean="0"/>
          </a:p>
          <a:p>
            <a:pPr>
              <a:lnSpc>
                <a:spcPct val="90000"/>
              </a:lnSpc>
            </a:pPr>
            <a:r>
              <a:rPr lang="en-US" sz="2000" dirty="0" smtClean="0"/>
              <a:t>An odd number of electrons</a:t>
            </a:r>
          </a:p>
          <a:p>
            <a:pPr lvl="1">
              <a:lnSpc>
                <a:spcPct val="90000"/>
              </a:lnSpc>
              <a:buFont typeface="Wingdings 3" pitchFamily="18" charset="2"/>
              <a:buNone/>
            </a:pPr>
            <a:r>
              <a:rPr lang="en-US" sz="1900" dirty="0" smtClean="0"/>
              <a:t>	</a:t>
            </a:r>
            <a:endParaRPr lang="en-US" sz="1900" dirty="0" smtClean="0">
              <a:solidFill>
                <a:srgbClr val="5C87AA"/>
              </a:solidFill>
            </a:endParaRPr>
          </a:p>
        </p:txBody>
      </p:sp>
      <p:pic>
        <p:nvPicPr>
          <p:cNvPr id="327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4191000"/>
            <a:ext cx="1447800" cy="1303338"/>
          </a:xfrm>
          <a:prstGeom prst="rect">
            <a:avLst/>
          </a:prstGeom>
          <a:noFill/>
          <a:extLst>
            <a:ext uri="{909E8E84-426E-40DD-AFC4-6F175D3DCCD1}">
              <a14:hiddenFill xmlns:a14="http://schemas.microsoft.com/office/drawing/2010/main">
                <a:solidFill>
                  <a:srgbClr val="FFFFFF"/>
                </a:solidFill>
              </a14:hiddenFill>
            </a:ext>
          </a:extLst>
        </p:spPr>
      </p:pic>
      <p:pic>
        <p:nvPicPr>
          <p:cNvPr id="32774" name="Picture 6"/>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l="68376" t="10213" r="5470" b="10213"/>
          <a:stretch>
            <a:fillRect/>
          </a:stretch>
        </p:blipFill>
        <p:spPr>
          <a:xfrm>
            <a:off x="3124200" y="5181600"/>
            <a:ext cx="1638300" cy="1477962"/>
          </a:xfrm>
          <a:noFill/>
        </p:spPr>
      </p:pic>
      <p:pic>
        <p:nvPicPr>
          <p:cNvPr id="3277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133600"/>
            <a:ext cx="4572000" cy="147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215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457200" y="228600"/>
            <a:ext cx="8229600" cy="533400"/>
          </a:xfrm>
        </p:spPr>
        <p:txBody>
          <a:bodyPr>
            <a:normAutofit fontScale="90000"/>
          </a:bodyPr>
          <a:lstStyle/>
          <a:p>
            <a:r>
              <a:rPr lang="en-US" sz="2800" dirty="0" smtClean="0">
                <a:latin typeface="Calibri" pitchFamily="34" charset="0"/>
              </a:rPr>
              <a:t>How to Draw a Lewis Structure for Molecules</a:t>
            </a:r>
          </a:p>
        </p:txBody>
      </p:sp>
      <p:sp>
        <p:nvSpPr>
          <p:cNvPr id="26627" name="Rectangle 3"/>
          <p:cNvSpPr>
            <a:spLocks noGrp="1"/>
          </p:cNvSpPr>
          <p:nvPr>
            <p:ph type="body" sz="half" idx="4294967295"/>
          </p:nvPr>
        </p:nvSpPr>
        <p:spPr>
          <a:xfrm>
            <a:off x="457200" y="762000"/>
            <a:ext cx="8153400" cy="4114800"/>
          </a:xfrm>
        </p:spPr>
        <p:txBody>
          <a:bodyPr/>
          <a:lstStyle/>
          <a:p>
            <a:pPr marL="495300" indent="-495300">
              <a:buFont typeface="Wingdings" pitchFamily="2" charset="2"/>
              <a:buChar char="Ø"/>
            </a:pPr>
            <a:r>
              <a:rPr lang="en-US" sz="1800" dirty="0" smtClean="0">
                <a:latin typeface="Calibri" pitchFamily="34" charset="0"/>
              </a:rPr>
              <a:t>Predict the location of atoms</a:t>
            </a:r>
          </a:p>
          <a:p>
            <a:pPr marL="495300" indent="-495300">
              <a:buFont typeface="Wingdings 3" pitchFamily="18" charset="2"/>
              <a:buAutoNum type="arabicPeriod"/>
            </a:pPr>
            <a:r>
              <a:rPr lang="en-US" sz="1800" dirty="0" smtClean="0">
                <a:solidFill>
                  <a:srgbClr val="5C87AA"/>
                </a:solidFill>
                <a:latin typeface="Calibri" pitchFamily="34" charset="0"/>
              </a:rPr>
              <a:t>If there are more than two atoms, place the least electronegative atom in the center and surround it by the remaining atoms.</a:t>
            </a:r>
          </a:p>
          <a:p>
            <a:pPr marL="495300" indent="-495300">
              <a:buFont typeface="Wingdings 3" pitchFamily="18" charset="2"/>
              <a:buAutoNum type="arabicPeriod"/>
            </a:pPr>
            <a:r>
              <a:rPr lang="en-US" sz="1800" dirty="0" smtClean="0">
                <a:solidFill>
                  <a:srgbClr val="5C87AA"/>
                </a:solidFill>
                <a:latin typeface="Calibri" pitchFamily="34" charset="0"/>
              </a:rPr>
              <a:t>Hydrogen is always terminal (outside) because it can only make one bond</a:t>
            </a:r>
          </a:p>
          <a:p>
            <a:pPr marL="495300" indent="-495300">
              <a:buFont typeface="Wingdings" pitchFamily="2" charset="2"/>
              <a:buChar char="Ø"/>
            </a:pPr>
            <a:r>
              <a:rPr lang="en-US" sz="1800" dirty="0" smtClean="0">
                <a:latin typeface="Calibri" pitchFamily="34" charset="0"/>
              </a:rPr>
              <a:t>Determine the total number of electrons if each atom had a full set of valence electrons (2 for H, 8 for all others)</a:t>
            </a:r>
          </a:p>
          <a:p>
            <a:pPr marL="495300" indent="-495300">
              <a:buFont typeface="Wingdings" pitchFamily="2" charset="2"/>
              <a:buChar char="Ø"/>
            </a:pPr>
            <a:r>
              <a:rPr lang="en-US" sz="1800" dirty="0" smtClean="0">
                <a:latin typeface="Calibri" pitchFamily="34" charset="0"/>
              </a:rPr>
              <a:t>Add up the number of valence electron that you have to work with</a:t>
            </a:r>
          </a:p>
          <a:p>
            <a:pPr marL="495300" indent="-495300">
              <a:buFont typeface="Wingdings" pitchFamily="2" charset="2"/>
              <a:buChar char="Ø"/>
            </a:pPr>
            <a:r>
              <a:rPr lang="en-US" sz="1800" dirty="0" smtClean="0">
                <a:latin typeface="Calibri" pitchFamily="34" charset="0"/>
              </a:rPr>
              <a:t>Subtract total valence electrons from total electrons and divide by two.  This is the number of bonding pairs that are needed to put together the molecule.</a:t>
            </a:r>
          </a:p>
          <a:p>
            <a:pPr marL="495300" indent="-495300">
              <a:buFont typeface="Wingdings" pitchFamily="2" charset="2"/>
              <a:buChar char="Ø"/>
            </a:pPr>
            <a:r>
              <a:rPr lang="en-US" sz="1800" dirty="0" smtClean="0">
                <a:latin typeface="Calibri" pitchFamily="34" charset="0"/>
              </a:rPr>
              <a:t>Connect the atoms with the number of bonds that you calculated above</a:t>
            </a:r>
          </a:p>
          <a:p>
            <a:pPr marL="495300" indent="-495300">
              <a:buFont typeface="Wingdings" pitchFamily="2" charset="2"/>
              <a:buChar char="Ø"/>
            </a:pPr>
            <a:r>
              <a:rPr lang="en-US" sz="1800" dirty="0" smtClean="0">
                <a:latin typeface="Calibri" pitchFamily="34" charset="0"/>
              </a:rPr>
              <a:t>Add lone pairs where needed so that each atom has a full octet (except for hydrogen which can only have two electrons)</a:t>
            </a:r>
          </a:p>
          <a:p>
            <a:pPr marL="495300" indent="-495300">
              <a:buFont typeface="Wingdings" pitchFamily="2" charset="2"/>
              <a:buChar char="Ø"/>
            </a:pPr>
            <a:endParaRPr lang="en-US" sz="1800" dirty="0" smtClean="0"/>
          </a:p>
          <a:p>
            <a:pPr marL="495300" indent="-495300">
              <a:buFont typeface="Wingdings" pitchFamily="2" charset="2"/>
              <a:buChar char="Ø"/>
            </a:pPr>
            <a:endParaRPr lang="en-US" sz="2000" dirty="0" smtClean="0"/>
          </a:p>
          <a:p>
            <a:pPr marL="495300" indent="-495300">
              <a:buFont typeface="Wingdings 3" pitchFamily="18" charset="2"/>
              <a:buAutoNum type="arabicPeriod"/>
            </a:pPr>
            <a:endParaRPr lang="en-US" sz="2000" dirty="0" smtClean="0"/>
          </a:p>
        </p:txBody>
      </p:sp>
      <p:graphicFrame>
        <p:nvGraphicFramePr>
          <p:cNvPr id="26664" name="Group 40"/>
          <p:cNvGraphicFramePr>
            <a:graphicFrameLocks noGrp="1"/>
          </p:cNvGraphicFramePr>
          <p:nvPr>
            <p:ph sz="half" idx="4294967295"/>
            <p:extLst>
              <p:ext uri="{D42A27DB-BD31-4B8C-83A1-F6EECF244321}">
                <p14:modId xmlns:p14="http://schemas.microsoft.com/office/powerpoint/2010/main" val="686110307"/>
              </p:ext>
            </p:extLst>
          </p:nvPr>
        </p:nvGraphicFramePr>
        <p:xfrm>
          <a:off x="990600" y="5181600"/>
          <a:ext cx="7620000" cy="853440"/>
        </p:xfrm>
        <a:graphic>
          <a:graphicData uri="http://schemas.openxmlformats.org/drawingml/2006/table">
            <a:tbl>
              <a:tblPr/>
              <a:tblGrid>
                <a:gridCol w="1600200"/>
                <a:gridCol w="1905000"/>
                <a:gridCol w="2209800"/>
                <a:gridCol w="1905000"/>
              </a:tblGrid>
              <a:tr h="3048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dirty="0" smtClean="0">
                          <a:ln>
                            <a:noFill/>
                          </a:ln>
                          <a:solidFill>
                            <a:schemeClr val="tx1"/>
                          </a:solidFill>
                          <a:effectLst/>
                          <a:latin typeface="Gill Sans MT" pitchFamily="34" charset="0"/>
                        </a:rPr>
                        <a:t>Molecule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Total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Valence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Bonding Pairs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HCN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dirty="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426482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idx="4294967295"/>
          </p:nvPr>
        </p:nvSpPr>
        <p:spPr/>
        <p:txBody>
          <a:bodyPr/>
          <a:lstStyle/>
          <a:p>
            <a:r>
              <a:rPr lang="en-US" dirty="0" smtClean="0">
                <a:latin typeface="Calibri" pitchFamily="34" charset="0"/>
              </a:rPr>
              <a:t>Polyatomic Ions</a:t>
            </a:r>
          </a:p>
        </p:txBody>
      </p:sp>
      <p:sp>
        <p:nvSpPr>
          <p:cNvPr id="29699" name="Rectangle 3"/>
          <p:cNvSpPr>
            <a:spLocks noGrp="1"/>
          </p:cNvSpPr>
          <p:nvPr>
            <p:ph type="body" sz="half" idx="4294967295"/>
          </p:nvPr>
        </p:nvSpPr>
        <p:spPr>
          <a:xfrm>
            <a:off x="914400" y="1219200"/>
            <a:ext cx="7620000" cy="3581400"/>
          </a:xfrm>
        </p:spPr>
        <p:txBody>
          <a:bodyPr/>
          <a:lstStyle/>
          <a:p>
            <a:pPr>
              <a:buFont typeface="Wingdings 3" pitchFamily="18" charset="2"/>
              <a:buNone/>
            </a:pPr>
            <a:r>
              <a:rPr lang="en-US" sz="2200" dirty="0" smtClean="0">
                <a:solidFill>
                  <a:srgbClr val="5C87AA"/>
                </a:solidFill>
                <a:latin typeface="Calibri" pitchFamily="34" charset="0"/>
              </a:rPr>
              <a:t>Polyatomic ions are a cluster of non-metals that carry a charge.</a:t>
            </a:r>
          </a:p>
          <a:p>
            <a:pPr>
              <a:buFont typeface="Wingdings 3" pitchFamily="18" charset="2"/>
              <a:buNone/>
            </a:pPr>
            <a:endParaRPr lang="en-US" sz="900" dirty="0" smtClean="0">
              <a:solidFill>
                <a:srgbClr val="5C87AA"/>
              </a:solidFill>
              <a:latin typeface="Calibri" pitchFamily="34" charset="0"/>
            </a:endParaRPr>
          </a:p>
          <a:p>
            <a:pPr>
              <a:buFont typeface="Wingdings 3" pitchFamily="18" charset="2"/>
              <a:buNone/>
            </a:pPr>
            <a:r>
              <a:rPr lang="en-US" sz="2200" dirty="0" smtClean="0">
                <a:latin typeface="Calibri" pitchFamily="34" charset="0"/>
              </a:rPr>
              <a:t>To draw the structure of a polyatomic ion, follow the procedure for drawing ordinary molecules but add or subtract the number of electrons gained or lost to the total number of valence electrons in your structure as indicated by the charge on the ion.</a:t>
            </a:r>
          </a:p>
        </p:txBody>
      </p:sp>
      <p:graphicFrame>
        <p:nvGraphicFramePr>
          <p:cNvPr id="29741" name="Group 45"/>
          <p:cNvGraphicFramePr>
            <a:graphicFrameLocks noGrp="1"/>
          </p:cNvGraphicFramePr>
          <p:nvPr>
            <p:ph sz="half" idx="4294967295"/>
          </p:nvPr>
        </p:nvGraphicFramePr>
        <p:xfrm>
          <a:off x="838200" y="3733800"/>
          <a:ext cx="7848600" cy="1100138"/>
        </p:xfrm>
        <a:graphic>
          <a:graphicData uri="http://schemas.openxmlformats.org/drawingml/2006/table">
            <a:tbl>
              <a:tblPr/>
              <a:tblGrid>
                <a:gridCol w="1647825"/>
                <a:gridCol w="1962150"/>
                <a:gridCol w="2276475"/>
                <a:gridCol w="1962150"/>
              </a:tblGrid>
              <a:tr h="5508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Molecule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Total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Valence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Bonding Pairs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492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IO</a:t>
                      </a:r>
                      <a:r>
                        <a:rPr kumimoji="0" lang="en-US" sz="2200" b="1" i="0" u="none" strike="noStrike" cap="none" normalizeH="0" baseline="-25000" smtClean="0">
                          <a:ln>
                            <a:noFill/>
                          </a:ln>
                          <a:solidFill>
                            <a:schemeClr val="tx1"/>
                          </a:solidFill>
                          <a:effectLst/>
                          <a:latin typeface="Gill Sans MT" pitchFamily="34" charset="0"/>
                        </a:rPr>
                        <a:t>3</a:t>
                      </a:r>
                      <a:r>
                        <a:rPr kumimoji="0" lang="en-US" sz="2200" b="1" i="0" u="none" strike="noStrike" cap="none" normalizeH="0" baseline="30000" smtClean="0">
                          <a:ln>
                            <a:noFill/>
                          </a:ln>
                          <a:solidFill>
                            <a:schemeClr val="tx1"/>
                          </a:solidFill>
                          <a:effectLst/>
                          <a:latin typeface="Gill Sans MT"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143403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idx="4294967295"/>
          </p:nvPr>
        </p:nvSpPr>
        <p:spPr/>
        <p:txBody>
          <a:bodyPr/>
          <a:lstStyle/>
          <a:p>
            <a:r>
              <a:rPr lang="en-US" dirty="0" smtClean="0">
                <a:latin typeface="Calibri" pitchFamily="34" charset="0"/>
              </a:rPr>
              <a:t>Molecular Shape (VSEPR)</a:t>
            </a:r>
          </a:p>
        </p:txBody>
      </p:sp>
      <p:sp>
        <p:nvSpPr>
          <p:cNvPr id="36867" name="Rectangle 3"/>
          <p:cNvSpPr>
            <a:spLocks noGrp="1"/>
          </p:cNvSpPr>
          <p:nvPr>
            <p:ph type="body" idx="4294967295"/>
          </p:nvPr>
        </p:nvSpPr>
        <p:spPr>
          <a:xfrm>
            <a:off x="457200" y="1219200"/>
            <a:ext cx="8229600" cy="4191000"/>
          </a:xfrm>
        </p:spPr>
        <p:txBody>
          <a:bodyPr/>
          <a:lstStyle/>
          <a:p>
            <a:pPr marL="273050" indent="14288">
              <a:buFont typeface="Wingdings 3" pitchFamily="18" charset="2"/>
              <a:buNone/>
            </a:pPr>
            <a:r>
              <a:rPr lang="en-US" sz="2200" dirty="0" smtClean="0">
                <a:solidFill>
                  <a:srgbClr val="5C87AA"/>
                </a:solidFill>
              </a:rPr>
              <a:t>Valence Shell Electron Pair Repulsion – minimizes the repulsion of shared </a:t>
            </a:r>
            <a:r>
              <a:rPr lang="en-US" sz="2200" dirty="0" smtClean="0">
                <a:solidFill>
                  <a:srgbClr val="5C87AA"/>
                </a:solidFill>
              </a:rPr>
              <a:t>and unshared </a:t>
            </a:r>
            <a:r>
              <a:rPr lang="en-US" sz="2200" dirty="0" smtClean="0">
                <a:solidFill>
                  <a:srgbClr val="5C87AA"/>
                </a:solidFill>
              </a:rPr>
              <a:t>pairs of electrons around the central atom.</a:t>
            </a:r>
          </a:p>
          <a:p>
            <a:r>
              <a:rPr lang="en-US" sz="2200" dirty="0" smtClean="0">
                <a:latin typeface="Calibri" pitchFamily="34" charset="0"/>
              </a:rPr>
              <a:t>The </a:t>
            </a:r>
            <a:r>
              <a:rPr lang="en-US" sz="2200" dirty="0" smtClean="0">
                <a:latin typeface="Calibri" pitchFamily="34" charset="0"/>
              </a:rPr>
              <a:t>shape of a molecule determines many of its physical and chemical properties.</a:t>
            </a:r>
          </a:p>
          <a:p>
            <a:r>
              <a:rPr lang="en-US" sz="2200" dirty="0" smtClean="0">
                <a:latin typeface="Calibri" pitchFamily="34" charset="0"/>
              </a:rPr>
              <a:t>The VSEPR is based on the arrangement of bonding and lone electrons around a central atom to minimize repulsion.</a:t>
            </a:r>
          </a:p>
          <a:p>
            <a:r>
              <a:rPr lang="en-US" sz="2200" dirty="0" smtClean="0">
                <a:latin typeface="Calibri" pitchFamily="34" charset="0"/>
              </a:rPr>
              <a:t>The repulsion of electrons creates a specific bond angle between a central atom and two terminal atoms.</a:t>
            </a:r>
          </a:p>
          <a:p>
            <a:r>
              <a:rPr lang="en-US" sz="2200" dirty="0" smtClean="0">
                <a:latin typeface="Calibri" pitchFamily="34" charset="0"/>
              </a:rPr>
              <a:t>Lone pairs of electrons occupy more space than bonding pairs of electrons</a:t>
            </a:r>
          </a:p>
        </p:txBody>
      </p:sp>
    </p:spTree>
    <p:extLst>
      <p:ext uri="{BB962C8B-B14F-4D97-AF65-F5344CB8AC3E}">
        <p14:creationId xmlns:p14="http://schemas.microsoft.com/office/powerpoint/2010/main" val="1720375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lstStyle/>
          <a:p>
            <a:r>
              <a:rPr lang="en-US" dirty="0" smtClean="0"/>
              <a:t>Molecular Geometry</a:t>
            </a:r>
            <a:endParaRPr lang="en-US" dirty="0"/>
          </a:p>
        </p:txBody>
      </p:sp>
      <p:pic>
        <p:nvPicPr>
          <p:cNvPr id="4100" name="Picture 4" descr="http://ths.talawanda.net/~BrambleN/classroom/Pictures/molecularshapenotes.JPG"/>
          <p:cNvPicPr>
            <a:picLocks noChangeAspect="1" noChangeArrowheads="1"/>
          </p:cNvPicPr>
          <p:nvPr/>
        </p:nvPicPr>
        <p:blipFill rotWithShape="1">
          <a:blip r:embed="rId2">
            <a:extLst>
              <a:ext uri="{28A0092B-C50C-407E-A947-70E740481C1C}">
                <a14:useLocalDpi xmlns:a14="http://schemas.microsoft.com/office/drawing/2010/main" val="0"/>
              </a:ext>
            </a:extLst>
          </a:blip>
          <a:srcRect t="5864"/>
          <a:stretch/>
        </p:blipFill>
        <p:spPr bwMode="auto">
          <a:xfrm>
            <a:off x="125818" y="1219200"/>
            <a:ext cx="8821479" cy="5479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392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idx="4294967295"/>
          </p:nvPr>
        </p:nvSpPr>
        <p:spPr/>
        <p:txBody>
          <a:bodyPr bIns="91440"/>
          <a:lstStyle/>
          <a:p>
            <a:r>
              <a:rPr lang="en-US" dirty="0" smtClean="0"/>
              <a:t> Electronegativity and Polarity</a:t>
            </a:r>
          </a:p>
        </p:txBody>
      </p:sp>
      <p:sp>
        <p:nvSpPr>
          <p:cNvPr id="38915" name="TextBox 4"/>
          <p:cNvSpPr txBox="1">
            <a:spLocks noChangeArrowheads="1"/>
          </p:cNvSpPr>
          <p:nvPr/>
        </p:nvSpPr>
        <p:spPr bwMode="auto">
          <a:xfrm>
            <a:off x="1371600" y="149225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dirty="0">
                <a:latin typeface="Calibri" pitchFamily="34" charset="0"/>
              </a:rPr>
              <a:t>Recall:  Electronegativity is the ability of an atom to attract an electron</a:t>
            </a:r>
            <a:r>
              <a:rPr lang="en-US" dirty="0">
                <a:latin typeface="Perpetua" pitchFamily="18" charset="0"/>
              </a:rPr>
              <a:t>.</a:t>
            </a:r>
          </a:p>
        </p:txBody>
      </p:sp>
      <p:pic>
        <p:nvPicPr>
          <p:cNvPr id="38916" name="Picture 2" descr="http://www.sd84.k12.id.us/shs/departments/Science/martz/images/fig8_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1181" y="2286000"/>
            <a:ext cx="3667125"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31073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228600"/>
            <a:ext cx="7772400" cy="1143000"/>
          </a:xfrm>
        </p:spPr>
        <p:txBody>
          <a:bodyPr bIns="91440">
            <a:normAutofit/>
          </a:bodyPr>
          <a:lstStyle/>
          <a:p>
            <a:r>
              <a:rPr lang="en-US" sz="2800" dirty="0" smtClean="0">
                <a:latin typeface="Calibri" pitchFamily="34" charset="0"/>
              </a:rPr>
              <a:t>Chemical bonding is like “Tug-o-War</a:t>
            </a:r>
            <a:r>
              <a:rPr lang="en-US" sz="2800" dirty="0" smtClean="0"/>
              <a:t>”</a:t>
            </a:r>
          </a:p>
        </p:txBody>
      </p:sp>
      <p:pic>
        <p:nvPicPr>
          <p:cNvPr id="39939" name="Picture 2" descr="http://www.sbcoachescollege.com/wp-content/uploads/2010/04/tug-o-w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71600"/>
            <a:ext cx="4048125"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TextBox 2"/>
          <p:cNvSpPr txBox="1">
            <a:spLocks noChangeArrowheads="1"/>
          </p:cNvSpPr>
          <p:nvPr/>
        </p:nvSpPr>
        <p:spPr bwMode="auto">
          <a:xfrm>
            <a:off x="5038725" y="1905000"/>
            <a:ext cx="38766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sz="2400" dirty="0">
                <a:latin typeface="Calibri" pitchFamily="34" charset="0"/>
              </a:rPr>
              <a:t>	</a:t>
            </a:r>
          </a:p>
          <a:p>
            <a:r>
              <a:rPr lang="en-US" sz="2400" dirty="0">
                <a:latin typeface="Calibri" pitchFamily="34" charset="0"/>
              </a:rPr>
              <a:t>Non-polar Covalent	0-0.4</a:t>
            </a:r>
          </a:p>
          <a:p>
            <a:r>
              <a:rPr lang="en-US" sz="2400" dirty="0">
                <a:latin typeface="Calibri" pitchFamily="34" charset="0"/>
              </a:rPr>
              <a:t>Polar Covalent		0.5-2.0</a:t>
            </a:r>
          </a:p>
          <a:p>
            <a:r>
              <a:rPr lang="en-US" sz="2400" dirty="0">
                <a:latin typeface="Calibri" pitchFamily="34" charset="0"/>
              </a:rPr>
              <a:t>Ionic			&gt;2.0</a:t>
            </a:r>
          </a:p>
        </p:txBody>
      </p:sp>
      <p:sp>
        <p:nvSpPr>
          <p:cNvPr id="39941" name="TextBox 3"/>
          <p:cNvSpPr txBox="1">
            <a:spLocks noChangeArrowheads="1"/>
          </p:cNvSpPr>
          <p:nvPr/>
        </p:nvSpPr>
        <p:spPr bwMode="auto">
          <a:xfrm>
            <a:off x="7315200" y="1336572"/>
            <a:ext cx="17526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algn="ctr"/>
            <a:r>
              <a:rPr lang="en-US" dirty="0">
                <a:latin typeface="Perpetua" pitchFamily="18" charset="0"/>
              </a:rPr>
              <a:t>	</a:t>
            </a:r>
            <a:r>
              <a:rPr lang="en-US" dirty="0">
                <a:latin typeface="Calibri" pitchFamily="34" charset="0"/>
              </a:rPr>
              <a:t>                </a:t>
            </a:r>
            <a:r>
              <a:rPr lang="en-US" dirty="0" smtClean="0">
                <a:latin typeface="Calibri" pitchFamily="34" charset="0"/>
              </a:rPr>
              <a:t>                                     Electronegativity</a:t>
            </a:r>
            <a:r>
              <a:rPr lang="en-US" dirty="0" smtClean="0">
                <a:latin typeface="Perpetua" pitchFamily="18" charset="0"/>
              </a:rPr>
              <a:t>  </a:t>
            </a:r>
          </a:p>
          <a:p>
            <a:pPr algn="ctr"/>
            <a:r>
              <a:rPr lang="en-US" dirty="0" smtClean="0">
                <a:latin typeface="Perpetua" pitchFamily="18" charset="0"/>
              </a:rPr>
              <a:t> </a:t>
            </a:r>
            <a:r>
              <a:rPr lang="en-US" dirty="0">
                <a:latin typeface="Calibri" pitchFamily="34" charset="0"/>
              </a:rPr>
              <a:t>Difference</a:t>
            </a:r>
          </a:p>
        </p:txBody>
      </p:sp>
      <p:cxnSp>
        <p:nvCxnSpPr>
          <p:cNvPr id="6" name="Straight Connector 5"/>
          <p:cNvCxnSpPr/>
          <p:nvPr/>
        </p:nvCxnSpPr>
        <p:spPr>
          <a:xfrm>
            <a:off x="5257800" y="2322513"/>
            <a:ext cx="3429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39943" name="Picture 4" descr="http://www.oocities.com/perry_science/acadchem/bonding/periodictrends_files/image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5475" y="4267200"/>
            <a:ext cx="5305425"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a:xfrm>
            <a:off x="5334000" y="4419600"/>
            <a:ext cx="1447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562600" y="4305300"/>
            <a:ext cx="0" cy="2286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TextBox 3"/>
          <p:cNvSpPr txBox="1">
            <a:spLocks noChangeArrowheads="1"/>
          </p:cNvSpPr>
          <p:nvPr/>
        </p:nvSpPr>
        <p:spPr bwMode="auto">
          <a:xfrm>
            <a:off x="5038725" y="1638378"/>
            <a:ext cx="17526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dirty="0">
                <a:latin typeface="Perpetua" pitchFamily="18" charset="0"/>
              </a:rPr>
              <a:t>	</a:t>
            </a:r>
            <a:r>
              <a:rPr lang="en-US" dirty="0">
                <a:latin typeface="Calibri" pitchFamily="34" charset="0"/>
              </a:rPr>
              <a:t>                </a:t>
            </a:r>
            <a:r>
              <a:rPr lang="en-US" dirty="0" smtClean="0">
                <a:latin typeface="Calibri" pitchFamily="34" charset="0"/>
              </a:rPr>
              <a:t>                                     Bond Type</a:t>
            </a:r>
            <a:endParaRPr lang="en-US" dirty="0">
              <a:latin typeface="Calibri" pitchFamily="34" charset="0"/>
            </a:endParaRPr>
          </a:p>
        </p:txBody>
      </p:sp>
    </p:spTree>
    <p:extLst>
      <p:ext uri="{BB962C8B-B14F-4D97-AF65-F5344CB8AC3E}">
        <p14:creationId xmlns:p14="http://schemas.microsoft.com/office/powerpoint/2010/main" val="3808191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p:txBody>
          <a:bodyPr bIns="91440"/>
          <a:lstStyle/>
          <a:p>
            <a:r>
              <a:rPr lang="en-US" smtClean="0"/>
              <a:t>Molecular Polarity</a:t>
            </a:r>
          </a:p>
        </p:txBody>
      </p:sp>
      <p:sp>
        <p:nvSpPr>
          <p:cNvPr id="40963" name="TextBox 2"/>
          <p:cNvSpPr txBox="1">
            <a:spLocks noChangeArrowheads="1"/>
          </p:cNvSpPr>
          <p:nvPr/>
        </p:nvSpPr>
        <p:spPr bwMode="auto">
          <a:xfrm>
            <a:off x="1066800" y="1568450"/>
            <a:ext cx="45386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sz="2400">
                <a:latin typeface="Perpetua" pitchFamily="18" charset="0"/>
              </a:rPr>
              <a:t>Molecules are either polar or non-polar</a:t>
            </a:r>
          </a:p>
        </p:txBody>
      </p:sp>
      <p:sp>
        <p:nvSpPr>
          <p:cNvPr id="40964" name="TextBox 3"/>
          <p:cNvSpPr txBox="1">
            <a:spLocks noChangeArrowheads="1"/>
          </p:cNvSpPr>
          <p:nvPr/>
        </p:nvSpPr>
        <p:spPr bwMode="auto">
          <a:xfrm>
            <a:off x="762000" y="2212975"/>
            <a:ext cx="82296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dirty="0">
                <a:latin typeface="Calibri" pitchFamily="34" charset="0"/>
              </a:rPr>
              <a:t>Both polar and non-polar molecules may contain polar bonds.  What determines </a:t>
            </a:r>
            <a:r>
              <a:rPr lang="en-US" dirty="0" smtClean="0">
                <a:latin typeface="Calibri" pitchFamily="34" charset="0"/>
              </a:rPr>
              <a:t>whether </a:t>
            </a:r>
            <a:r>
              <a:rPr lang="en-US" dirty="0">
                <a:latin typeface="Calibri" pitchFamily="34" charset="0"/>
              </a:rPr>
              <a:t>a molecule is polar or non-polar is the symmetry of the molecule</a:t>
            </a:r>
          </a:p>
        </p:txBody>
      </p:sp>
      <p:graphicFrame>
        <p:nvGraphicFramePr>
          <p:cNvPr id="5" name="Table 4"/>
          <p:cNvGraphicFramePr>
            <a:graphicFrameLocks noGrp="1"/>
          </p:cNvGraphicFramePr>
          <p:nvPr/>
        </p:nvGraphicFramePr>
        <p:xfrm>
          <a:off x="1524000" y="3124200"/>
          <a:ext cx="5410200" cy="2400300"/>
        </p:xfrm>
        <a:graphic>
          <a:graphicData uri="http://schemas.openxmlformats.org/drawingml/2006/table">
            <a:tbl>
              <a:tblPr/>
              <a:tblGrid>
                <a:gridCol w="1651000"/>
                <a:gridCol w="1254125"/>
                <a:gridCol w="1252538"/>
                <a:gridCol w="125253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Gill Sans MT" pitchFamily="34" charset="0"/>
                        </a:rPr>
                        <a:t>     </a:t>
                      </a:r>
                      <a:r>
                        <a:rPr kumimoji="0" lang="en-US" sz="1800" b="1" i="0" u="none" strike="noStrike" cap="none" normalizeH="0" baseline="0" dirty="0" err="1" smtClean="0">
                          <a:ln>
                            <a:noFill/>
                          </a:ln>
                          <a:solidFill>
                            <a:srgbClr val="FFFFFF"/>
                          </a:solidFill>
                          <a:effectLst/>
                          <a:latin typeface="Gill Sans MT" pitchFamily="34" charset="0"/>
                        </a:rPr>
                        <a:t>PolarBonds</a:t>
                      </a:r>
                      <a:endParaRPr kumimoji="0" lang="en-US" sz="1800" b="1" i="0" u="none" strike="noStrike" cap="none" normalizeH="0" baseline="0" dirty="0" smtClean="0">
                        <a:ln>
                          <a:noFill/>
                        </a:ln>
                        <a:solidFill>
                          <a:srgbClr val="FFFFFF"/>
                        </a:solidFill>
                        <a:effectLst/>
                        <a:latin typeface="Gill Sans MT"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Gill Sans MT" pitchFamily="34" charset="0"/>
                        </a:rPr>
                        <a:t>   Present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Symmetry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Polar/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Examples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r>
                        <a:rPr kumimoji="0" lang="en-US" sz="1800" b="0" i="0" u="none" strike="noStrike" cap="none" normalizeH="0" baseline="-25000" smtClean="0">
                          <a:ln>
                            <a:noFill/>
                          </a:ln>
                          <a:solidFill>
                            <a:srgbClr val="000000"/>
                          </a:solidFill>
                          <a:effectLst/>
                          <a:latin typeface="Gill Sans MT"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SiH</a:t>
                      </a:r>
                      <a:r>
                        <a:rPr kumimoji="0" lang="en-US" sz="1800" b="0" i="0" u="none" strike="noStrike" cap="none" normalizeH="0" baseline="-25000" smtClean="0">
                          <a:ln>
                            <a:noFill/>
                          </a:ln>
                          <a:solidFill>
                            <a:srgbClr val="000000"/>
                          </a:solidFill>
                          <a:effectLst/>
                          <a:latin typeface="Gill Sans MT" pitchFamily="34"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ill Sans MT" pitchFamily="34" charset="0"/>
                        </a:rPr>
                        <a:t>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NH</a:t>
                      </a:r>
                      <a:r>
                        <a:rPr kumimoji="0" lang="en-US" sz="1800" b="0" i="0" u="none" strike="noStrike" cap="none" normalizeH="0" baseline="-25000" smtClean="0">
                          <a:ln>
                            <a:noFill/>
                          </a:ln>
                          <a:solidFill>
                            <a:srgbClr val="000000"/>
                          </a:solidFill>
                          <a:effectLst/>
                          <a:latin typeface="Gill Sans MT"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CO</a:t>
                      </a:r>
                      <a:r>
                        <a:rPr kumimoji="0" lang="en-US" sz="1800" b="0" i="0" u="none" strike="noStrike" cap="none" normalizeH="0" baseline="-25000" smtClean="0">
                          <a:ln>
                            <a:noFill/>
                          </a:ln>
                          <a:solidFill>
                            <a:srgbClr val="000000"/>
                          </a:solidFill>
                          <a:effectLst/>
                          <a:latin typeface="Gill Sans MT"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r>
            </a:tbl>
          </a:graphicData>
        </a:graphic>
      </p:graphicFrame>
      <p:sp>
        <p:nvSpPr>
          <p:cNvPr id="40997" name="TextBox 5"/>
          <p:cNvSpPr txBox="1">
            <a:spLocks noChangeArrowheads="1"/>
          </p:cNvSpPr>
          <p:nvPr/>
        </p:nvSpPr>
        <p:spPr bwMode="auto">
          <a:xfrm>
            <a:off x="1341623" y="5562600"/>
            <a:ext cx="6330579"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algn="ctr"/>
            <a:endParaRPr lang="en-US" dirty="0" smtClean="0">
              <a:latin typeface="Calibri" pitchFamily="34" charset="0"/>
            </a:endParaRPr>
          </a:p>
          <a:p>
            <a:pPr algn="ctr"/>
            <a:r>
              <a:rPr lang="en-US" dirty="0" smtClean="0">
                <a:latin typeface="Calibri" pitchFamily="34" charset="0"/>
              </a:rPr>
              <a:t>VSEPR </a:t>
            </a:r>
            <a:r>
              <a:rPr lang="en-US" dirty="0">
                <a:latin typeface="Calibri" pitchFamily="34" charset="0"/>
              </a:rPr>
              <a:t>shapes that can demonstrate symmetry are:</a:t>
            </a:r>
          </a:p>
          <a:p>
            <a:pPr algn="ctr"/>
            <a:endParaRPr lang="en-US" sz="1000" dirty="0">
              <a:latin typeface="Calibri" pitchFamily="34" charset="0"/>
            </a:endParaRPr>
          </a:p>
          <a:p>
            <a:pPr algn="ctr"/>
            <a:r>
              <a:rPr lang="en-US" sz="2800" dirty="0">
                <a:latin typeface="Calibri" pitchFamily="34" charset="0"/>
              </a:rPr>
              <a:t>Linear	 	</a:t>
            </a:r>
            <a:r>
              <a:rPr lang="en-US" sz="2800" dirty="0" err="1">
                <a:latin typeface="Calibri" pitchFamily="34" charset="0"/>
              </a:rPr>
              <a:t>Trigonal</a:t>
            </a:r>
            <a:r>
              <a:rPr lang="en-US" sz="2800" dirty="0">
                <a:latin typeface="Calibri" pitchFamily="34" charset="0"/>
              </a:rPr>
              <a:t> Planar	Tetrahedral</a:t>
            </a:r>
          </a:p>
        </p:txBody>
      </p:sp>
    </p:spTree>
    <p:extLst>
      <p:ext uri="{BB962C8B-B14F-4D97-AF65-F5344CB8AC3E}">
        <p14:creationId xmlns:p14="http://schemas.microsoft.com/office/powerpoint/2010/main" val="3483066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00400" y="5653332"/>
            <a:ext cx="533400" cy="457200"/>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24000"/>
                </a:schemeClr>
              </a:solidFill>
            </a:endParaRPr>
          </a:p>
        </p:txBody>
      </p:sp>
      <p:sp>
        <p:nvSpPr>
          <p:cNvPr id="2" name="Title 1"/>
          <p:cNvSpPr>
            <a:spLocks noGrp="1"/>
          </p:cNvSpPr>
          <p:nvPr>
            <p:ph type="title"/>
          </p:nvPr>
        </p:nvSpPr>
        <p:spPr/>
        <p:txBody>
          <a:bodyPr/>
          <a:lstStyle/>
          <a:p>
            <a:r>
              <a:rPr lang="en-US" dirty="0" smtClean="0"/>
              <a:t>Valence Electrons</a:t>
            </a:r>
            <a:endParaRPr lang="en-US" dirty="0"/>
          </a:p>
        </p:txBody>
      </p:sp>
      <p:sp>
        <p:nvSpPr>
          <p:cNvPr id="3" name="Content Placeholder 2"/>
          <p:cNvSpPr>
            <a:spLocks noGrp="1"/>
          </p:cNvSpPr>
          <p:nvPr>
            <p:ph sz="quarter" idx="1"/>
          </p:nvPr>
        </p:nvSpPr>
        <p:spPr>
          <a:xfrm>
            <a:off x="914400" y="1447800"/>
            <a:ext cx="7772400" cy="3505200"/>
          </a:xfrm>
        </p:spPr>
        <p:txBody>
          <a:bodyPr>
            <a:normAutofit lnSpcReduction="10000"/>
          </a:bodyPr>
          <a:lstStyle/>
          <a:p>
            <a:r>
              <a:rPr lang="en-US" dirty="0" smtClean="0">
                <a:latin typeface="Calibri" pitchFamily="34" charset="0"/>
              </a:rPr>
              <a:t>Elements with similar chemical behavior have the same number of valence electrons.</a:t>
            </a:r>
          </a:p>
          <a:p>
            <a:r>
              <a:rPr lang="en-US" dirty="0" smtClean="0">
                <a:latin typeface="Calibri" pitchFamily="34" charset="0"/>
              </a:rPr>
              <a:t>For the representative elements </a:t>
            </a:r>
            <a:r>
              <a:rPr lang="en-US" sz="2000" dirty="0" smtClean="0">
                <a:latin typeface="Calibri" pitchFamily="34" charset="0"/>
              </a:rPr>
              <a:t>(1A, 2A, 3A, 4A, 5A, 6A, 7A, 8A) </a:t>
            </a:r>
            <a:r>
              <a:rPr lang="en-US" dirty="0" smtClean="0">
                <a:latin typeface="Calibri" pitchFamily="34" charset="0"/>
              </a:rPr>
              <a:t>the group number corresponds to the number of valence electron in each group </a:t>
            </a:r>
            <a:r>
              <a:rPr lang="en-US" sz="2000" dirty="0" smtClean="0">
                <a:latin typeface="Calibri" pitchFamily="34" charset="0"/>
              </a:rPr>
              <a:t>(with the exception of He)</a:t>
            </a:r>
          </a:p>
          <a:p>
            <a:r>
              <a:rPr lang="en-US" dirty="0" smtClean="0">
                <a:latin typeface="Calibri" pitchFamily="34" charset="0"/>
              </a:rPr>
              <a:t>When examining electron configurations, the electrons that are present in the highest principle energy level represent the valence electrons of those atoms.</a:t>
            </a:r>
          </a:p>
          <a:p>
            <a:pPr marL="0" indent="0">
              <a:buNone/>
            </a:pPr>
            <a:endParaRPr lang="en-US" sz="2000" dirty="0"/>
          </a:p>
        </p:txBody>
      </p:sp>
      <p:sp>
        <p:nvSpPr>
          <p:cNvPr id="5" name="Rectangle 4"/>
          <p:cNvSpPr/>
          <p:nvPr/>
        </p:nvSpPr>
        <p:spPr>
          <a:xfrm>
            <a:off x="2057400" y="5663399"/>
            <a:ext cx="533400" cy="437066"/>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24000"/>
                </a:schemeClr>
              </a:solidFill>
            </a:endParaRPr>
          </a:p>
        </p:txBody>
      </p:sp>
      <p:sp>
        <p:nvSpPr>
          <p:cNvPr id="4" name="Text Box 6"/>
          <p:cNvSpPr txBox="1">
            <a:spLocks noChangeArrowheads="1"/>
          </p:cNvSpPr>
          <p:nvPr/>
        </p:nvSpPr>
        <p:spPr bwMode="auto">
          <a:xfrm>
            <a:off x="914400" y="5653332"/>
            <a:ext cx="7391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dirty="0" smtClean="0">
                <a:latin typeface="Calibri" pitchFamily="34" charset="0"/>
              </a:rPr>
              <a:t>Br:  [</a:t>
            </a:r>
            <a:r>
              <a:rPr lang="en-US" sz="2400" dirty="0" err="1" smtClean="0">
                <a:latin typeface="Calibri" pitchFamily="34" charset="0"/>
              </a:rPr>
              <a:t>Ar</a:t>
            </a:r>
            <a:r>
              <a:rPr lang="en-US" sz="2400" dirty="0" smtClean="0">
                <a:latin typeface="Calibri" pitchFamily="34" charset="0"/>
              </a:rPr>
              <a:t>]  4s</a:t>
            </a:r>
            <a:r>
              <a:rPr lang="en-US" sz="2400" baseline="30000" dirty="0" smtClean="0">
                <a:latin typeface="Calibri" pitchFamily="34" charset="0"/>
              </a:rPr>
              <a:t>2</a:t>
            </a:r>
            <a:r>
              <a:rPr lang="en-US" sz="2400" dirty="0" smtClean="0">
                <a:latin typeface="Calibri" pitchFamily="34" charset="0"/>
              </a:rPr>
              <a:t>  3d</a:t>
            </a:r>
            <a:r>
              <a:rPr lang="en-US" sz="2400" baseline="30000" dirty="0" smtClean="0">
                <a:latin typeface="Calibri" pitchFamily="34" charset="0"/>
              </a:rPr>
              <a:t>10  </a:t>
            </a:r>
            <a:r>
              <a:rPr lang="en-US" sz="2400" dirty="0" smtClean="0">
                <a:latin typeface="Calibri" pitchFamily="34" charset="0"/>
              </a:rPr>
              <a:t>4p</a:t>
            </a:r>
            <a:r>
              <a:rPr lang="en-US" sz="2400" baseline="30000" dirty="0" smtClean="0">
                <a:latin typeface="Calibri" pitchFamily="34" charset="0"/>
              </a:rPr>
              <a:t>5        </a:t>
            </a:r>
            <a:r>
              <a:rPr lang="en-US" sz="2400" dirty="0" smtClean="0">
                <a:latin typeface="Calibri" pitchFamily="34" charset="0"/>
              </a:rPr>
              <a:t>Bromine has 7 valence electrons</a:t>
            </a:r>
            <a:endParaRPr lang="en-US" sz="2400" baseline="30000" dirty="0">
              <a:latin typeface="Calibri" pitchFamily="34" charset="0"/>
            </a:endParaRPr>
          </a:p>
        </p:txBody>
      </p:sp>
    </p:spTree>
    <p:extLst>
      <p:ext uri="{BB962C8B-B14F-4D97-AF65-F5344CB8AC3E}">
        <p14:creationId xmlns:p14="http://schemas.microsoft.com/office/powerpoint/2010/main" val="3971604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419600" y="3385064"/>
            <a:ext cx="304800" cy="272536"/>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105400" y="3385064"/>
            <a:ext cx="304800" cy="272536"/>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Valence Electrons and Electron Dot Structures</a:t>
            </a:r>
            <a:endParaRPr lang="en-US" dirty="0"/>
          </a:p>
        </p:txBody>
      </p:sp>
      <p:sp>
        <p:nvSpPr>
          <p:cNvPr id="3" name="Content Placeholder 2"/>
          <p:cNvSpPr>
            <a:spLocks noGrp="1"/>
          </p:cNvSpPr>
          <p:nvPr>
            <p:ph sz="quarter" idx="1"/>
          </p:nvPr>
        </p:nvSpPr>
        <p:spPr/>
        <p:txBody>
          <a:bodyPr/>
          <a:lstStyle/>
          <a:p>
            <a:r>
              <a:rPr lang="en-US" dirty="0" smtClean="0"/>
              <a:t>Valence electrons are the electrons that participate in chemical bonds</a:t>
            </a:r>
          </a:p>
          <a:p>
            <a:r>
              <a:rPr lang="en-US" dirty="0" smtClean="0"/>
              <a:t>Electron dot structures consist of the atom symbol and its valence electrons represented as dots.</a:t>
            </a:r>
            <a:endParaRPr lang="en-US" dirty="0"/>
          </a:p>
        </p:txBody>
      </p:sp>
      <p:sp>
        <p:nvSpPr>
          <p:cNvPr id="4" name="Rectangle 3"/>
          <p:cNvSpPr/>
          <p:nvPr/>
        </p:nvSpPr>
        <p:spPr>
          <a:xfrm>
            <a:off x="3657600" y="3385064"/>
            <a:ext cx="1898020" cy="369332"/>
          </a:xfrm>
          <a:prstGeom prst="rect">
            <a:avLst/>
          </a:prstGeom>
        </p:spPr>
        <p:txBody>
          <a:bodyPr wrap="none">
            <a:spAutoFit/>
          </a:bodyPr>
          <a:lstStyle/>
          <a:p>
            <a:r>
              <a:rPr lang="en-US" dirty="0" smtClean="0"/>
              <a:t>Br:  [</a:t>
            </a:r>
            <a:r>
              <a:rPr lang="en-US" dirty="0" err="1" smtClean="0"/>
              <a:t>Ar</a:t>
            </a:r>
            <a:r>
              <a:rPr lang="en-US" dirty="0" smtClean="0"/>
              <a:t>]4s</a:t>
            </a:r>
            <a:r>
              <a:rPr lang="en-US" baseline="30000" dirty="0" smtClean="0"/>
              <a:t>2</a:t>
            </a:r>
            <a:r>
              <a:rPr lang="en-US" dirty="0" smtClean="0"/>
              <a:t> 3d</a:t>
            </a:r>
            <a:r>
              <a:rPr lang="en-US" baseline="30000" dirty="0" smtClean="0"/>
              <a:t>10</a:t>
            </a:r>
            <a:r>
              <a:rPr lang="en-US" dirty="0" smtClean="0"/>
              <a:t> 4p</a:t>
            </a:r>
            <a:r>
              <a:rPr lang="en-US" baseline="30000" dirty="0" smtClean="0"/>
              <a:t>5 </a:t>
            </a:r>
            <a:endParaRPr lang="en-US" dirty="0"/>
          </a:p>
        </p:txBody>
      </p:sp>
      <p:pic>
        <p:nvPicPr>
          <p:cNvPr id="1026" name="Picture 2" descr="http://msnugentisawesome.wikispaces.com/file/view/lewis_dot_diagram_chem.gif/34576165/lewis_dot_diagram_chem.gif"/>
          <p:cNvPicPr>
            <a:picLocks noChangeAspect="1" noChangeArrowheads="1"/>
          </p:cNvPicPr>
          <p:nvPr/>
        </p:nvPicPr>
        <p:blipFill rotWithShape="1">
          <a:blip r:embed="rId2">
            <a:extLst>
              <a:ext uri="{28A0092B-C50C-407E-A947-70E740481C1C}">
                <a14:useLocalDpi xmlns:a14="http://schemas.microsoft.com/office/drawing/2010/main" val="0"/>
              </a:ext>
            </a:extLst>
          </a:blip>
          <a:srcRect t="12259" b="14736"/>
          <a:stretch/>
        </p:blipFill>
        <p:spPr bwMode="auto">
          <a:xfrm>
            <a:off x="2438400" y="4169229"/>
            <a:ext cx="4791075" cy="207917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a:stCxn id="4" idx="2"/>
          </p:cNvCxnSpPr>
          <p:nvPr/>
        </p:nvCxnSpPr>
        <p:spPr>
          <a:xfrm>
            <a:off x="4606610" y="3754396"/>
            <a:ext cx="1794190" cy="145441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0" idx="2"/>
          </p:cNvCxnSpPr>
          <p:nvPr/>
        </p:nvCxnSpPr>
        <p:spPr>
          <a:xfrm>
            <a:off x="5257800" y="3657600"/>
            <a:ext cx="245905" cy="8240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6154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Covalent Bonding</a:t>
            </a:r>
            <a:endParaRPr lang="en-US" dirty="0"/>
          </a:p>
        </p:txBody>
      </p:sp>
      <p:sp>
        <p:nvSpPr>
          <p:cNvPr id="3" name="Content Placeholder 2"/>
          <p:cNvSpPr>
            <a:spLocks noGrp="1"/>
          </p:cNvSpPr>
          <p:nvPr>
            <p:ph sz="quarter" idx="1"/>
          </p:nvPr>
        </p:nvSpPr>
        <p:spPr>
          <a:xfrm>
            <a:off x="461387" y="2514600"/>
            <a:ext cx="8305800" cy="3657600"/>
          </a:xfrm>
        </p:spPr>
        <p:txBody>
          <a:bodyPr/>
          <a:lstStyle/>
          <a:p>
            <a:r>
              <a:rPr lang="en-US" dirty="0" smtClean="0">
                <a:latin typeface="Calibri" pitchFamily="34" charset="0"/>
              </a:rPr>
              <a:t>Covalent bonds occur between two or more non-metals</a:t>
            </a:r>
          </a:p>
          <a:p>
            <a:r>
              <a:rPr lang="en-US" dirty="0" smtClean="0">
                <a:latin typeface="Calibri" pitchFamily="34" charset="0"/>
              </a:rPr>
              <a:t>Unlike ionic bonds where electrons are transferred from one atom to another, electrons are </a:t>
            </a:r>
            <a:r>
              <a:rPr lang="en-US" u="sng" dirty="0" smtClean="0">
                <a:latin typeface="Calibri" pitchFamily="34" charset="0"/>
              </a:rPr>
              <a:t>shared</a:t>
            </a:r>
            <a:r>
              <a:rPr lang="en-US" dirty="0" smtClean="0">
                <a:latin typeface="Calibri" pitchFamily="34" charset="0"/>
              </a:rPr>
              <a:t> between atoms in a covalent bond.</a:t>
            </a:r>
          </a:p>
          <a:p>
            <a:r>
              <a:rPr lang="en-US" dirty="0" smtClean="0">
                <a:latin typeface="Calibri" pitchFamily="34" charset="0"/>
              </a:rPr>
              <a:t>Atoms joined together by covalent bonds are called </a:t>
            </a:r>
            <a:r>
              <a:rPr lang="en-US" dirty="0" smtClean="0">
                <a:solidFill>
                  <a:schemeClr val="accent1"/>
                </a:solidFill>
                <a:latin typeface="Calibri" pitchFamily="34" charset="0"/>
              </a:rPr>
              <a:t>molecules</a:t>
            </a:r>
          </a:p>
          <a:p>
            <a:r>
              <a:rPr lang="en-US" dirty="0" smtClean="0">
                <a:latin typeface="Calibri" pitchFamily="34" charset="0"/>
              </a:rPr>
              <a:t>A compound composed of molecules is called a </a:t>
            </a:r>
            <a:r>
              <a:rPr lang="en-US" dirty="0" smtClean="0">
                <a:solidFill>
                  <a:schemeClr val="accent1"/>
                </a:solidFill>
                <a:latin typeface="Calibri" pitchFamily="34" charset="0"/>
              </a:rPr>
              <a:t>molecular compound</a:t>
            </a:r>
            <a:endParaRPr lang="en-US" dirty="0">
              <a:solidFill>
                <a:schemeClr val="accent1"/>
              </a:solidFill>
              <a:latin typeface="Calibri" pitchFamily="34" charset="0"/>
            </a:endParaRPr>
          </a:p>
        </p:txBody>
      </p:sp>
      <p:pic>
        <p:nvPicPr>
          <p:cNvPr id="1026" name="Picture 2" descr="http://www.chm.bris.ac.uk/pt/harvey/gcse/pics/aspirin.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212408"/>
            <a:ext cx="2057400" cy="2340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619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Molecular and Structural Formulas</a:t>
            </a:r>
            <a:endParaRPr lang="en-US" dirty="0"/>
          </a:p>
        </p:txBody>
      </p:sp>
      <p:sp>
        <p:nvSpPr>
          <p:cNvPr id="3" name="Content Placeholder 2"/>
          <p:cNvSpPr>
            <a:spLocks noGrp="1"/>
          </p:cNvSpPr>
          <p:nvPr>
            <p:ph sz="quarter" idx="1"/>
          </p:nvPr>
        </p:nvSpPr>
        <p:spPr/>
        <p:txBody>
          <a:bodyPr/>
          <a:lstStyle/>
          <a:p>
            <a:r>
              <a:rPr lang="en-US" dirty="0" smtClean="0">
                <a:latin typeface="Calibri" pitchFamily="34" charset="0"/>
              </a:rPr>
              <a:t>A molecular formula indicates the types and numbers of each atom in a molecule</a:t>
            </a:r>
          </a:p>
          <a:p>
            <a:r>
              <a:rPr lang="en-US" dirty="0" smtClean="0">
                <a:latin typeface="Calibri" pitchFamily="34" charset="0"/>
              </a:rPr>
              <a:t>The structural formula indicate the arrangement of the atoms in the molecule</a:t>
            </a:r>
            <a:endParaRPr lang="en-US" dirty="0">
              <a:latin typeface="Calibri" pitchFamily="34" charset="0"/>
            </a:endParaRPr>
          </a:p>
        </p:txBody>
      </p:sp>
      <p:pic>
        <p:nvPicPr>
          <p:cNvPr id="10242" name="Picture 2" descr="Structural formula of wa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799" y="4038600"/>
            <a:ext cx="1666875" cy="11620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52029" y="3352800"/>
            <a:ext cx="883575" cy="584775"/>
          </a:xfrm>
          <a:prstGeom prst="rect">
            <a:avLst/>
          </a:prstGeom>
          <a:noFill/>
        </p:spPr>
        <p:txBody>
          <a:bodyPr wrap="none" rtlCol="0">
            <a:spAutoFit/>
          </a:bodyPr>
          <a:lstStyle/>
          <a:p>
            <a:r>
              <a:rPr lang="en-US" sz="3200" dirty="0" smtClean="0">
                <a:latin typeface="Calibri" pitchFamily="34" charset="0"/>
              </a:rPr>
              <a:t>H</a:t>
            </a:r>
            <a:r>
              <a:rPr lang="en-US" sz="3200" baseline="-25000" dirty="0" smtClean="0">
                <a:latin typeface="Calibri" pitchFamily="34" charset="0"/>
              </a:rPr>
              <a:t>2</a:t>
            </a:r>
            <a:r>
              <a:rPr lang="en-US" sz="3200" dirty="0" smtClean="0">
                <a:latin typeface="Calibri" pitchFamily="34" charset="0"/>
              </a:rPr>
              <a:t>O</a:t>
            </a:r>
            <a:endParaRPr lang="en-US" sz="3200" dirty="0">
              <a:latin typeface="Calibri" pitchFamily="34" charset="0"/>
            </a:endParaRPr>
          </a:p>
        </p:txBody>
      </p:sp>
    </p:spTree>
    <p:extLst>
      <p:ext uri="{BB962C8B-B14F-4D97-AF65-F5344CB8AC3E}">
        <p14:creationId xmlns:p14="http://schemas.microsoft.com/office/powerpoint/2010/main" val="377016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Covalent Bonds and the Octet Rule</a:t>
            </a:r>
            <a:endParaRPr lang="en-US" dirty="0"/>
          </a:p>
        </p:txBody>
      </p:sp>
      <p:sp>
        <p:nvSpPr>
          <p:cNvPr id="3" name="Content Placeholder 2"/>
          <p:cNvSpPr>
            <a:spLocks noGrp="1"/>
          </p:cNvSpPr>
          <p:nvPr>
            <p:ph sz="quarter" idx="1"/>
          </p:nvPr>
        </p:nvSpPr>
        <p:spPr>
          <a:xfrm>
            <a:off x="990600" y="838200"/>
            <a:ext cx="7772400" cy="1219200"/>
          </a:xfrm>
        </p:spPr>
        <p:txBody>
          <a:bodyPr/>
          <a:lstStyle/>
          <a:p>
            <a:r>
              <a:rPr lang="en-US" dirty="0" smtClean="0">
                <a:latin typeface="Calibri" pitchFamily="34" charset="0"/>
              </a:rPr>
              <a:t>Atoms share electrons in a covalent bond so that each atom has enough electrons to satisfy the octet rule</a:t>
            </a:r>
            <a:endParaRPr lang="en-US" dirty="0">
              <a:latin typeface="Calibri" pitchFamily="34" charset="0"/>
            </a:endParaRPr>
          </a:p>
        </p:txBody>
      </p:sp>
      <p:pic>
        <p:nvPicPr>
          <p:cNvPr id="11268" name="Picture 4" descr="http://alevelnotes.com/content_images/i43_lewisCovalentBondin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1" y="1905000"/>
            <a:ext cx="4733811"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4562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Varieties of Covalent Bonds</a:t>
            </a:r>
            <a:endParaRPr lang="en-US" dirty="0"/>
          </a:p>
        </p:txBody>
      </p:sp>
      <p:sp>
        <p:nvSpPr>
          <p:cNvPr id="3" name="Content Placeholder 2"/>
          <p:cNvSpPr>
            <a:spLocks noGrp="1"/>
          </p:cNvSpPr>
          <p:nvPr>
            <p:ph sz="quarter" idx="1"/>
          </p:nvPr>
        </p:nvSpPr>
        <p:spPr>
          <a:xfrm>
            <a:off x="914400" y="1447800"/>
            <a:ext cx="7772400" cy="1219200"/>
          </a:xfrm>
        </p:spPr>
        <p:txBody>
          <a:bodyPr>
            <a:normAutofit fontScale="92500" lnSpcReduction="20000"/>
          </a:bodyPr>
          <a:lstStyle/>
          <a:p>
            <a:pPr marL="0" indent="0">
              <a:buNone/>
            </a:pPr>
            <a:r>
              <a:rPr lang="en-US" b="1" dirty="0" smtClean="0">
                <a:latin typeface="Calibri" pitchFamily="34" charset="0"/>
              </a:rPr>
              <a:t>Single bonds </a:t>
            </a:r>
            <a:r>
              <a:rPr lang="en-US" dirty="0" smtClean="0">
                <a:latin typeface="Calibri" pitchFamily="34" charset="0"/>
              </a:rPr>
              <a:t>(sigma bonds) </a:t>
            </a:r>
            <a:endParaRPr lang="en-US" dirty="0" smtClean="0">
              <a:latin typeface="Calibri" pitchFamily="34" charset="0"/>
            </a:endParaRPr>
          </a:p>
          <a:p>
            <a:r>
              <a:rPr lang="en-US" dirty="0" smtClean="0">
                <a:latin typeface="Calibri" pitchFamily="34" charset="0"/>
              </a:rPr>
              <a:t>One </a:t>
            </a:r>
            <a:r>
              <a:rPr lang="en-US" dirty="0" smtClean="0">
                <a:latin typeface="Calibri" pitchFamily="34" charset="0"/>
              </a:rPr>
              <a:t>pair of electrons is shared between two </a:t>
            </a:r>
            <a:r>
              <a:rPr lang="en-US" dirty="0" smtClean="0">
                <a:latin typeface="Calibri" pitchFamily="34" charset="0"/>
              </a:rPr>
              <a:t>atoms</a:t>
            </a:r>
          </a:p>
          <a:p>
            <a:r>
              <a:rPr lang="en-US" dirty="0" smtClean="0">
                <a:latin typeface="Calibri" pitchFamily="34" charset="0"/>
              </a:rPr>
              <a:t>Overlap of orbitals occurs between the two nuclei</a:t>
            </a:r>
            <a:endParaRPr lang="en-US" dirty="0">
              <a:latin typeface="Calibri" pitchFamily="34" charset="0"/>
            </a:endParaRPr>
          </a:p>
        </p:txBody>
      </p:sp>
      <p:pic>
        <p:nvPicPr>
          <p:cNvPr id="12290" name="Picture 2" descr="http://t1.gstatic.com/images?q=tbn:ANd9GcTID8OW3UlRFoXi114ecizz4R2KwM3pZBBEojw_UG9Z-HviWN24SaQVDiHc5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1607" y="2759762"/>
            <a:ext cx="3181605" cy="2570738"/>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www.bigberkeywaterfilters.com/wp-content/uploads/2009/04/chlorin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747" y="3080707"/>
            <a:ext cx="1848862" cy="184886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6745011" y="3080707"/>
            <a:ext cx="1932255" cy="3100325"/>
            <a:chOff x="6781800" y="3236479"/>
            <a:chExt cx="1932255" cy="3100325"/>
          </a:xfrm>
        </p:grpSpPr>
        <p:sp>
          <p:nvSpPr>
            <p:cNvPr id="4" name="Rectangle 3"/>
            <p:cNvSpPr/>
            <p:nvPr/>
          </p:nvSpPr>
          <p:spPr>
            <a:xfrm>
              <a:off x="6781800" y="3236479"/>
              <a:ext cx="1905000" cy="1868921"/>
            </a:xfrm>
            <a:prstGeom prst="rect">
              <a:avLst/>
            </a:prstGeom>
            <a:gradFill flip="none" rotWithShape="1">
              <a:gsLst>
                <a:gs pos="0">
                  <a:srgbClr val="93B7CD">
                    <a:tint val="66000"/>
                    <a:satMod val="160000"/>
                  </a:srgbClr>
                </a:gs>
                <a:gs pos="50000">
                  <a:srgbClr val="93B7CD">
                    <a:tint val="44500"/>
                    <a:satMod val="160000"/>
                  </a:srgbClr>
                </a:gs>
                <a:gs pos="100000">
                  <a:srgbClr val="93B7CD">
                    <a:tint val="23500"/>
                    <a:satMod val="160000"/>
                  </a:srgbClr>
                </a:gs>
              </a:gsLst>
              <a:lin ang="13500000" scaled="1"/>
              <a:tileRect/>
            </a:gra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4" name="Picture 6" descr="Cl2.png image by dickson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2300" y="3728025"/>
              <a:ext cx="1524000" cy="1038225"/>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H="1" flipV="1">
              <a:off x="8077200" y="4551938"/>
              <a:ext cx="228600" cy="1371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734300" y="5967472"/>
              <a:ext cx="979755" cy="369332"/>
            </a:xfrm>
            <a:prstGeom prst="rect">
              <a:avLst/>
            </a:prstGeom>
            <a:noFill/>
          </p:spPr>
          <p:txBody>
            <a:bodyPr wrap="none" rtlCol="0">
              <a:spAutoFit/>
            </a:bodyPr>
            <a:lstStyle/>
            <a:p>
              <a:r>
                <a:rPr lang="en-US" dirty="0" smtClean="0"/>
                <a:t>Lone pair</a:t>
              </a:r>
              <a:endParaRPr lang="en-US" dirty="0"/>
            </a:p>
          </p:txBody>
        </p:sp>
      </p:grpSp>
      <p:pic>
        <p:nvPicPr>
          <p:cNvPr id="204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57200"/>
            <a:ext cx="200025" cy="32385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2336203" y="5451398"/>
            <a:ext cx="4522183" cy="1155937"/>
            <a:chOff x="890905" y="2386330"/>
            <a:chExt cx="5248275" cy="1673860"/>
          </a:xfrm>
        </p:grpSpPr>
        <p:grpSp>
          <p:nvGrpSpPr>
            <p:cNvPr id="14" name="Group 13"/>
            <p:cNvGrpSpPr/>
            <p:nvPr/>
          </p:nvGrpSpPr>
          <p:grpSpPr>
            <a:xfrm>
              <a:off x="890905" y="2386330"/>
              <a:ext cx="5248275" cy="1673860"/>
              <a:chOff x="0" y="0"/>
              <a:chExt cx="5248894" cy="1674421"/>
            </a:xfrm>
          </p:grpSpPr>
          <p:pic>
            <p:nvPicPr>
              <p:cNvPr id="15" name="il_fi" descr="http://chemwiki.ucdavis.edu/@api/deki/files/4249/=Aluminum.jpg?size=webview"/>
              <p:cNvPicPr>
                <a:picLocks noChangeAspect="1"/>
              </p:cNvPicPr>
              <p:nvPr/>
            </p:nvPicPr>
            <p:blipFill rotWithShape="1">
              <a:blip r:embed="rId6">
                <a:extLst>
                  <a:ext uri="{28A0092B-C50C-407E-A947-70E740481C1C}">
                    <a14:useLocalDpi xmlns:a14="http://schemas.microsoft.com/office/drawing/2010/main" val="0"/>
                  </a:ext>
                </a:extLst>
              </a:blip>
              <a:srcRect t="28030" b="28030"/>
              <a:stretch/>
            </p:blipFill>
            <p:spPr bwMode="auto">
              <a:xfrm>
                <a:off x="11875" y="985652"/>
                <a:ext cx="5237019" cy="688769"/>
              </a:xfrm>
              <a:prstGeom prst="rect">
                <a:avLst/>
              </a:prstGeom>
              <a:noFill/>
              <a:ln>
                <a:noFill/>
              </a:ln>
              <a:extLst>
                <a:ext uri="{53640926-AAD7-44D8-BBD7-CCE9431645EC}">
                  <a14:shadowObscured xmlns:a14="http://schemas.microsoft.com/office/drawing/2010/main"/>
                </a:ext>
              </a:extLst>
            </p:spPr>
          </p:pic>
          <p:pic>
            <p:nvPicPr>
              <p:cNvPr id="16" name="il_fi" descr="http://chemwiki.ucdavis.edu/@api/deki/files/4249/=Aluminum.jpg?size=webview"/>
              <p:cNvPicPr>
                <a:picLocks noChangeAspect="1"/>
              </p:cNvPicPr>
              <p:nvPr/>
            </p:nvPicPr>
            <p:blipFill rotWithShape="1">
              <a:blip r:embed="rId6">
                <a:extLst>
                  <a:ext uri="{28A0092B-C50C-407E-A947-70E740481C1C}">
                    <a14:useLocalDpi xmlns:a14="http://schemas.microsoft.com/office/drawing/2010/main" val="0"/>
                  </a:ext>
                </a:extLst>
              </a:blip>
              <a:srcRect t="28030" b="4545"/>
              <a:stretch/>
            </p:blipFill>
            <p:spPr bwMode="auto">
              <a:xfrm>
                <a:off x="0" y="0"/>
                <a:ext cx="5237018" cy="1056904"/>
              </a:xfrm>
              <a:prstGeom prst="rect">
                <a:avLst/>
              </a:prstGeom>
              <a:noFill/>
              <a:ln>
                <a:noFill/>
              </a:ln>
              <a:extLst>
                <a:ext uri="{53640926-AAD7-44D8-BBD7-CCE9431645EC}">
                  <a14:shadowObscured xmlns:a14="http://schemas.microsoft.com/office/drawing/2010/main"/>
                </a:ext>
              </a:extLst>
            </p:spPr>
          </p:pic>
        </p:grpSp>
        <p:pic>
          <p:nvPicPr>
            <p:cNvPr id="205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199" y="3548291"/>
              <a:ext cx="320675" cy="40322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9210" y="3587979"/>
              <a:ext cx="200025" cy="3238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2566031"/>
              <a:ext cx="320675" cy="403225"/>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2605718"/>
              <a:ext cx="200025" cy="32385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35229" y="2599213"/>
              <a:ext cx="320675" cy="403225"/>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64911" y="3570687"/>
              <a:ext cx="320675" cy="403225"/>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Rectangle 1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3"/>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231002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Varieties of Covalent Bonds</a:t>
            </a:r>
            <a:endParaRPr lang="en-US" dirty="0"/>
          </a:p>
        </p:txBody>
      </p:sp>
      <p:sp>
        <p:nvSpPr>
          <p:cNvPr id="3" name="Content Placeholder 2"/>
          <p:cNvSpPr>
            <a:spLocks noGrp="1"/>
          </p:cNvSpPr>
          <p:nvPr>
            <p:ph sz="quarter" idx="1"/>
          </p:nvPr>
        </p:nvSpPr>
        <p:spPr>
          <a:xfrm>
            <a:off x="914400" y="1447800"/>
            <a:ext cx="5715000" cy="4038600"/>
          </a:xfrm>
        </p:spPr>
        <p:txBody>
          <a:bodyPr>
            <a:normAutofit/>
          </a:bodyPr>
          <a:lstStyle/>
          <a:p>
            <a:pPr marL="0" indent="0">
              <a:buNone/>
            </a:pPr>
            <a:r>
              <a:rPr lang="en-US" b="1" dirty="0" smtClean="0">
                <a:latin typeface="Calibri" pitchFamily="34" charset="0"/>
              </a:rPr>
              <a:t>Double Bonds </a:t>
            </a:r>
            <a:r>
              <a:rPr lang="en-US" dirty="0" smtClean="0">
                <a:latin typeface="Calibri" pitchFamily="34" charset="0"/>
              </a:rPr>
              <a:t>(1sigma bond, 1 pi bond)</a:t>
            </a:r>
          </a:p>
          <a:p>
            <a:pPr lvl="1"/>
            <a:r>
              <a:rPr lang="en-US" dirty="0">
                <a:latin typeface="Calibri" pitchFamily="34" charset="0"/>
              </a:rPr>
              <a:t>Atoms share two pairs of </a:t>
            </a:r>
            <a:r>
              <a:rPr lang="en-US" dirty="0" smtClean="0">
                <a:latin typeface="Calibri" pitchFamily="34" charset="0"/>
              </a:rPr>
              <a:t>electrons</a:t>
            </a:r>
          </a:p>
          <a:p>
            <a:pPr lvl="1"/>
            <a:r>
              <a:rPr lang="en-US" dirty="0" smtClean="0">
                <a:latin typeface="Calibri" pitchFamily="34" charset="0"/>
              </a:rPr>
              <a:t>Overlap of orbitals in the pi bond occur off to the side of adjoining nuclei</a:t>
            </a:r>
            <a:endParaRPr lang="en-US" dirty="0">
              <a:latin typeface="Calibri" pitchFamily="34" charset="0"/>
            </a:endParaRPr>
          </a:p>
          <a:p>
            <a:pPr lvl="1"/>
            <a:endParaRPr lang="en-US" dirty="0" smtClean="0">
              <a:latin typeface="Calibri" pitchFamily="34" charset="0"/>
            </a:endParaRPr>
          </a:p>
          <a:p>
            <a:pPr lvl="1"/>
            <a:endParaRPr lang="en-US" dirty="0">
              <a:latin typeface="Calibri" pitchFamily="34" charset="0"/>
            </a:endParaRPr>
          </a:p>
          <a:p>
            <a:pPr lvl="1"/>
            <a:endParaRPr lang="en-US" dirty="0" smtClean="0">
              <a:latin typeface="Calibri" pitchFamily="34" charset="0"/>
            </a:endParaRPr>
          </a:p>
          <a:p>
            <a:pPr marL="0" indent="0">
              <a:buNone/>
            </a:pPr>
            <a:r>
              <a:rPr lang="en-US" b="1" dirty="0" smtClean="0">
                <a:latin typeface="Calibri" pitchFamily="34" charset="0"/>
              </a:rPr>
              <a:t>Triple Bonds </a:t>
            </a:r>
            <a:r>
              <a:rPr lang="en-US" dirty="0" smtClean="0">
                <a:latin typeface="Calibri" pitchFamily="34" charset="0"/>
              </a:rPr>
              <a:t>(1sigma bond, 2 pi bonds)</a:t>
            </a:r>
          </a:p>
          <a:p>
            <a:pPr lvl="1"/>
            <a:r>
              <a:rPr lang="en-US" dirty="0" smtClean="0">
                <a:latin typeface="Calibri" pitchFamily="34" charset="0"/>
              </a:rPr>
              <a:t>Atoms share three pairs of electrons</a:t>
            </a:r>
            <a:endParaRPr lang="en-US" dirty="0">
              <a:latin typeface="Calibri" pitchFamily="34" charset="0"/>
            </a:endParaRPr>
          </a:p>
        </p:txBody>
      </p:sp>
      <p:pic>
        <p:nvPicPr>
          <p:cNvPr id="13316" name="Picture 4" descr="http://t3.gstatic.com/images?q=tbn:ANd9GcT0h0z5EG8bAngkV1XqSTzJfLmHbq5qW71rwHNz5TFR3aaScu4c9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0849" y="1341474"/>
            <a:ext cx="2438400" cy="2438401"/>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http://media.wiley.com/Lux/08/168008.image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6325" y="4749799"/>
            <a:ext cx="5095875" cy="16986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wikis.lawrence.edu/download/attachments/295344/sigmapibonds.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99628" y="4114800"/>
            <a:ext cx="2315772" cy="1972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086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Coordinate Covalent Bonds</a:t>
            </a:r>
            <a:endParaRPr lang="en-US" dirty="0"/>
          </a:p>
        </p:txBody>
      </p:sp>
      <p:sp>
        <p:nvSpPr>
          <p:cNvPr id="3" name="Content Placeholder 2"/>
          <p:cNvSpPr>
            <a:spLocks noGrp="1"/>
          </p:cNvSpPr>
          <p:nvPr>
            <p:ph sz="quarter" idx="1"/>
          </p:nvPr>
        </p:nvSpPr>
        <p:spPr>
          <a:xfrm>
            <a:off x="914400" y="1447800"/>
            <a:ext cx="7772400" cy="1143000"/>
          </a:xfrm>
        </p:spPr>
        <p:txBody>
          <a:bodyPr/>
          <a:lstStyle/>
          <a:p>
            <a:r>
              <a:rPr lang="en-US" dirty="0" smtClean="0">
                <a:latin typeface="Calibri" pitchFamily="34" charset="0"/>
              </a:rPr>
              <a:t>A covalent bond in which one atom contributes both bonding electrons.</a:t>
            </a:r>
            <a:endParaRPr lang="en-US" dirty="0">
              <a:latin typeface="Calibri" pitchFamily="34" charset="0"/>
            </a:endParaRPr>
          </a:p>
        </p:txBody>
      </p:sp>
      <p:pic>
        <p:nvPicPr>
          <p:cNvPr id="14340" name="Picture 4" descr="http://66.235.120.66/ts?t=13769211812425192591"/>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729964" y="4261758"/>
            <a:ext cx="2731693" cy="723900"/>
          </a:xfrm>
          <a:prstGeom prst="rect">
            <a:avLst/>
          </a:prstGeom>
          <a:noFill/>
          <a:extLst>
            <a:ext uri="{909E8E84-426E-40DD-AFC4-6F175D3DCCD1}">
              <a14:hiddenFill xmlns:a14="http://schemas.microsoft.com/office/drawing/2010/main">
                <a:solidFill>
                  <a:srgbClr val="FFFFFF"/>
                </a:solidFill>
              </a14:hiddenFill>
            </a:ext>
          </a:extLst>
        </p:spPr>
      </p:pic>
      <p:pic>
        <p:nvPicPr>
          <p:cNvPr id="14344" name="Picture 8" descr="http://pages.uoregon.edu/ch111/images/Cdo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165" y="2539093"/>
            <a:ext cx="883227" cy="971551"/>
          </a:xfrm>
          <a:prstGeom prst="rect">
            <a:avLst/>
          </a:prstGeom>
          <a:noFill/>
          <a:extLst>
            <a:ext uri="{909E8E84-426E-40DD-AFC4-6F175D3DCCD1}">
              <a14:hiddenFill xmlns:a14="http://schemas.microsoft.com/office/drawing/2010/main">
                <a:solidFill>
                  <a:srgbClr val="FFFFFF"/>
                </a:solidFill>
              </a14:hiddenFill>
            </a:ext>
          </a:extLst>
        </p:spPr>
      </p:pic>
      <p:pic>
        <p:nvPicPr>
          <p:cNvPr id="14346" name="Picture 10" descr="http://chem110.collegesciencecourses.com/images/chem110_l3_lewis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1214" y="2341645"/>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3234690" y="3182098"/>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3965448" y="2382720"/>
            <a:ext cx="4441190" cy="2671445"/>
            <a:chOff x="0" y="-120835"/>
            <a:chExt cx="5237018" cy="3398425"/>
          </a:xfrm>
        </p:grpSpPr>
        <p:grpSp>
          <p:nvGrpSpPr>
            <p:cNvPr id="9" name="Group 8"/>
            <p:cNvGrpSpPr/>
            <p:nvPr/>
          </p:nvGrpSpPr>
          <p:grpSpPr>
            <a:xfrm>
              <a:off x="0" y="-120835"/>
              <a:ext cx="5236845" cy="1902010"/>
              <a:chOff x="0" y="-120843"/>
              <a:chExt cx="5237019" cy="1902141"/>
            </a:xfrm>
          </p:grpSpPr>
          <p:pic>
            <p:nvPicPr>
              <p:cNvPr id="11" name="il_fi" descr="http://chemwiki.ucdavis.edu/@api/deki/files/4246/=oxygenexample.jpg?size=webview"/>
              <p:cNvPicPr>
                <a:picLocks noChangeAspect="1"/>
              </p:cNvPicPr>
              <p:nvPr/>
            </p:nvPicPr>
            <p:blipFill rotWithShape="1">
              <a:blip r:embed="rId5">
                <a:extLst>
                  <a:ext uri="{28A0092B-C50C-407E-A947-70E740481C1C}">
                    <a14:useLocalDpi xmlns:a14="http://schemas.microsoft.com/office/drawing/2010/main" val="0"/>
                  </a:ext>
                </a:extLst>
              </a:blip>
              <a:srcRect t="27273"/>
              <a:stretch/>
            </p:blipFill>
            <p:spPr bwMode="auto">
              <a:xfrm>
                <a:off x="0" y="356259"/>
                <a:ext cx="5237019" cy="1425039"/>
              </a:xfrm>
              <a:prstGeom prst="rect">
                <a:avLst/>
              </a:prstGeom>
              <a:noFill/>
              <a:ln>
                <a:noFill/>
              </a:ln>
              <a:extLst>
                <a:ext uri="{53640926-AAD7-44D8-BBD7-CCE9431645EC}">
                  <a14:shadowObscured xmlns:a14="http://schemas.microsoft.com/office/drawing/2010/main"/>
                </a:ext>
              </a:extLst>
            </p:spPr>
          </p:pic>
          <p:sp>
            <p:nvSpPr>
              <p:cNvPr id="12" name="Rectangle 11"/>
              <p:cNvSpPr/>
              <p:nvPr/>
            </p:nvSpPr>
            <p:spPr>
              <a:xfrm>
                <a:off x="2778826" y="593766"/>
                <a:ext cx="486889" cy="558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Text Box 16"/>
              <p:cNvSpPr txBox="1"/>
              <p:nvPr/>
            </p:nvSpPr>
            <p:spPr>
              <a:xfrm>
                <a:off x="1984890" y="-120843"/>
                <a:ext cx="1828800" cy="543784"/>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000" b="1">
                    <a:effectLst/>
                    <a:latin typeface="Georgia"/>
                    <a:ea typeface="Calibri"/>
                    <a:cs typeface="Times New Roman"/>
                  </a:rPr>
                  <a:t>Carbon</a:t>
                </a:r>
                <a:endParaRPr lang="en-US" sz="1100">
                  <a:effectLst/>
                  <a:ea typeface="Calibri"/>
                  <a:cs typeface="Times New Roman"/>
                </a:endParaRPr>
              </a:p>
            </p:txBody>
          </p:sp>
        </p:grpSp>
        <p:pic>
          <p:nvPicPr>
            <p:cNvPr id="10" name="il_fi" descr="http://chemwiki.ucdavis.edu/@api/deki/files/4246/=oxygenexample.jpg?size=webview"/>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1318161"/>
              <a:ext cx="5237018" cy="1959429"/>
            </a:xfrm>
            <a:prstGeom prst="rect">
              <a:avLst/>
            </a:prstGeom>
            <a:noFill/>
            <a:ln>
              <a:noFill/>
            </a:ln>
          </p:spPr>
        </p:pic>
      </p:grpSp>
    </p:spTree>
    <p:extLst>
      <p:ext uri="{BB962C8B-B14F-4D97-AF65-F5344CB8AC3E}">
        <p14:creationId xmlns:p14="http://schemas.microsoft.com/office/powerpoint/2010/main" val="5356250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487</TotalTime>
  <Words>794</Words>
  <Application>Microsoft Office PowerPoint</Application>
  <PresentationFormat>On-screen Show (4:3)</PresentationFormat>
  <Paragraphs>126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Equity</vt:lpstr>
      <vt:lpstr>Chapter 8</vt:lpstr>
      <vt:lpstr>Valence Electrons</vt:lpstr>
      <vt:lpstr>Valence Electrons and Electron Dot Structures</vt:lpstr>
      <vt:lpstr>Covalent Bonding</vt:lpstr>
      <vt:lpstr>Molecular and Structural Formulas</vt:lpstr>
      <vt:lpstr>Covalent Bonds and the Octet Rule</vt:lpstr>
      <vt:lpstr>Varieties of Covalent Bonds</vt:lpstr>
      <vt:lpstr>Varieties of Covalent Bonds</vt:lpstr>
      <vt:lpstr>Coordinate Covalent Bonds</vt:lpstr>
      <vt:lpstr>Resonance Structures</vt:lpstr>
      <vt:lpstr>Exceptions to the Octet Rule</vt:lpstr>
      <vt:lpstr>How to Draw a Lewis Structure for Molecules</vt:lpstr>
      <vt:lpstr>Polyatomic Ions</vt:lpstr>
      <vt:lpstr>Molecular Shape (VSEPR)</vt:lpstr>
      <vt:lpstr>Molecular Geometry</vt:lpstr>
      <vt:lpstr> Electronegativity and Polarity</vt:lpstr>
      <vt:lpstr>Chemical bonding is like “Tug-o-War”</vt:lpstr>
      <vt:lpstr>Molecular Polarity</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Chapters 7 and 8</dc:title>
  <dc:creator>Dawn</dc:creator>
  <cp:lastModifiedBy>Dawn</cp:lastModifiedBy>
  <cp:revision>27</cp:revision>
  <dcterms:created xsi:type="dcterms:W3CDTF">2011-12-06T22:40:10Z</dcterms:created>
  <dcterms:modified xsi:type="dcterms:W3CDTF">2013-01-11T02:52:30Z</dcterms:modified>
</cp:coreProperties>
</file>